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9" r:id="rId2"/>
    <p:sldId id="304" r:id="rId3"/>
    <p:sldId id="302" r:id="rId4"/>
    <p:sldId id="273" r:id="rId5"/>
    <p:sldId id="303" r:id="rId6"/>
    <p:sldId id="305" r:id="rId7"/>
    <p:sldId id="30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7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A1B1C-FB33-41AA-A052-39DCCBD72662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38B7E-D866-44F5-8747-6E6D56E67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9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6DBE56F-A02D-4CE9-B689-9BF4A4EEF218}" type="slidenum">
              <a:rPr lang="en-ZA" sz="1200" smtClean="0">
                <a:solidFill>
                  <a:srgbClr val="000000"/>
                </a:solidFill>
              </a:rPr>
              <a:pPr/>
              <a:t>1</a:t>
            </a:fld>
            <a:endParaRPr lang="en-ZA" sz="1200" smtClean="0">
              <a:solidFill>
                <a:srgbClr val="000000"/>
              </a:solidFill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In</a:t>
            </a:r>
            <a:r>
              <a:rPr lang="en-ZA" baseline="0" dirty="0" smtClean="0"/>
              <a:t> setting the scene the facilitator should </a:t>
            </a:r>
            <a:r>
              <a:rPr lang="en-ZA" dirty="0" smtClean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Current</a:t>
            </a:r>
            <a:r>
              <a:rPr lang="en-ZA" baseline="0" dirty="0" smtClean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 smtClean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1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In</a:t>
            </a:r>
            <a:r>
              <a:rPr lang="en-ZA" baseline="0" dirty="0" smtClean="0"/>
              <a:t> setting the scene the facilitator should </a:t>
            </a:r>
            <a:r>
              <a:rPr lang="en-ZA" dirty="0" smtClean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Current</a:t>
            </a:r>
            <a:r>
              <a:rPr lang="en-ZA" baseline="0" dirty="0" smtClean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 smtClean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1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In</a:t>
            </a:r>
            <a:r>
              <a:rPr lang="en-ZA" baseline="0" dirty="0" smtClean="0"/>
              <a:t> setting the scene the facilitator should </a:t>
            </a:r>
            <a:r>
              <a:rPr lang="en-ZA" dirty="0" smtClean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Current</a:t>
            </a:r>
            <a:r>
              <a:rPr lang="en-ZA" baseline="0" dirty="0" smtClean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 smtClean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1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In</a:t>
            </a:r>
            <a:r>
              <a:rPr lang="en-ZA" baseline="0" dirty="0" smtClean="0"/>
              <a:t> setting the scene the facilitator should </a:t>
            </a:r>
            <a:r>
              <a:rPr lang="en-ZA" dirty="0" smtClean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Current</a:t>
            </a:r>
            <a:r>
              <a:rPr lang="en-ZA" baseline="0" dirty="0" smtClean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 smtClean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1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In</a:t>
            </a:r>
            <a:r>
              <a:rPr lang="en-ZA" baseline="0" dirty="0" smtClean="0"/>
              <a:t> setting the scene the facilitator should </a:t>
            </a:r>
            <a:r>
              <a:rPr lang="en-ZA" dirty="0" smtClean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Current</a:t>
            </a:r>
            <a:r>
              <a:rPr lang="en-ZA" baseline="0" dirty="0" smtClean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 smtClean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1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In</a:t>
            </a:r>
            <a:r>
              <a:rPr lang="en-ZA" baseline="0" dirty="0" smtClean="0"/>
              <a:t> setting the scene the facilitator should </a:t>
            </a:r>
            <a:r>
              <a:rPr lang="en-ZA" dirty="0" smtClean="0"/>
              <a:t>cover: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Current</a:t>
            </a:r>
            <a:r>
              <a:rPr lang="en-ZA" baseline="0" dirty="0" smtClean="0"/>
              <a:t> institutional arrangement in EPWP,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baseline="0" dirty="0" smtClean="0"/>
              <a:t>SWOT analysis of the existing institutional arrangement,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A6F55-39C5-4F06-AF4F-C6382F95AE1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7DD37-D143-4A26-B664-587C2E7C05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8B756-2806-4E4E-9793-7A66FCA13A2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24B1-A6FE-43DC-8AE9-B455971C6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3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E2293-6E34-4E15-BE1B-19CDC9C98BB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2F9B-D318-4C2E-A633-B36A1FC1EC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78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AB1B-B8B5-4C2D-937B-E61021A9EAE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5439-8E24-447A-9919-F5E152761D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713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14C0D-17CB-4AD4-BE0E-EBF7DDE0358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2755D-AFB1-46E4-BFED-5DD1DE4BDC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33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3AF05-2469-4438-948F-30B35332BE6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21B0-CC5F-4CF1-81F1-2A4E578DA6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99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8A4C3-859F-4133-B107-D898D95A826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8DA9D-EB2C-41C5-BD1D-F19924999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1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83886-B5CA-4BE1-B44A-1E736979440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A3150-06E0-4960-A8D3-E3810B8C6D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0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A336-B56C-49E2-BFF1-59B3257EE0EA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633A3-8B7A-4351-BFEE-A99ECD4E16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61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C380-E5FF-44E6-803C-2872A28403BD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7D8B8-7330-440F-BA21-216C0F3C7A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2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A2214-8BE1-43B9-B348-D362C436FFF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BA49-37F5-4B88-977E-540760EE37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98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164EA-7183-4A96-97D6-B7281E88E058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384B-B512-4F7E-B374-9909BAA3DD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1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07273-8383-48B2-A7E3-E0B041FE975A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B82AE-0B2E-4F40-8347-6135EF1465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3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929B-2033-4E9C-A80F-A120A942FBBE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98A5C-DF17-4DB4-808E-7876190989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5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14D977A-102E-4CA6-BF5F-775AF58C3F5A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2718A46-5651-4695-8472-3EF2433C0C2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9638"/>
            <a:ext cx="915828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9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0988" y="549275"/>
            <a:ext cx="8858250" cy="26939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Expanded Public Works Programme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EPWP 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3100" b="1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</a:t>
            </a: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Summit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Commissions Discussions Template</a:t>
            </a:r>
            <a: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>
            <a:off x="323850" y="3500438"/>
            <a:ext cx="8439150" cy="476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8132" name="Picture 6" descr="EPWP letterhead temp-1_2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3756025"/>
            <a:ext cx="67691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13" descr="63-IMG_628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013325"/>
            <a:ext cx="3527425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4" name="Picture 4" descr="14-EPWP-00825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5"/>
            <a:ext cx="2916238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5" name="Picture 5" descr="30 EPWP-ECD- CRECH-009818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5013325"/>
            <a:ext cx="2954337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6AEBF-0B26-4A34-91C6-267031CCBF5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12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01: </a:t>
            </a:r>
            <a:r>
              <a:rPr lang="en-GB" sz="2800" dirty="0">
                <a:latin typeface="Arial"/>
                <a:ea typeface="Times New Roman"/>
              </a:rPr>
              <a:t>EPWP </a:t>
            </a:r>
            <a:r>
              <a:rPr lang="en-GB" sz="2800" dirty="0" smtClean="0">
                <a:latin typeface="Arial"/>
                <a:ea typeface="Times New Roman"/>
              </a:rPr>
              <a:t>Institutional Arrangements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2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493645"/>
              </p:ext>
            </p:extLst>
          </p:nvPr>
        </p:nvGraphicFramePr>
        <p:xfrm>
          <a:off x="0" y="732492"/>
          <a:ext cx="8820151" cy="490630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78971"/>
                <a:gridCol w="1868617"/>
                <a:gridCol w="2466388"/>
                <a:gridCol w="1707660"/>
                <a:gridCol w="1398515"/>
              </a:tblGrid>
              <a:tr h="798701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structures</a:t>
                      </a:r>
                      <a:endParaRPr lang="en-ZA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07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How to streamline and improve the institutional</a:t>
                      </a: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 arrangements in EPWP?</a:t>
                      </a:r>
                      <a:endParaRPr kumimoji="0" lang="en-ZA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(with focus of introducing convergence to avoid duplication at coordination level)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PSC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DSC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PSCC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IGR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CWP</a:t>
                      </a:r>
                      <a:r>
                        <a:rPr lang="en-ZA" sz="1400" baseline="0" dirty="0" smtClean="0"/>
                        <a:t> Reference groups (District Level)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NSS PPMT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CWP Provincial Coordinating </a:t>
                      </a:r>
                      <a:r>
                        <a:rPr lang="en-ZA" sz="1400" baseline="0" dirty="0" smtClean="0"/>
                        <a:t>Forum (PCF)</a:t>
                      </a:r>
                      <a:endParaRPr lang="en-ZA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dirty="0" smtClean="0"/>
                        <a:t>EPWP</a:t>
                      </a:r>
                      <a:r>
                        <a:rPr lang="en-ZA" sz="1400" baseline="0" dirty="0" smtClean="0"/>
                        <a:t>  targets to be included in the </a:t>
                      </a:r>
                      <a:r>
                        <a:rPr lang="en-ZA" sz="1400" dirty="0" smtClean="0"/>
                        <a:t>Performance Agreements of the HODs/MMs</a:t>
                      </a:r>
                      <a:r>
                        <a:rPr lang="en-ZA" sz="1400" dirty="0" smtClean="0"/>
                        <a:t>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sz="14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dirty="0" smtClean="0"/>
                        <a:t>Protocol agreements to be signed with</a:t>
                      </a:r>
                      <a:r>
                        <a:rPr lang="en-ZA" sz="1400" baseline="0" dirty="0" smtClean="0"/>
                        <a:t> political </a:t>
                      </a:r>
                      <a:r>
                        <a:rPr lang="en-ZA" sz="1400" baseline="0" dirty="0" smtClean="0"/>
                        <a:t>heads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sz="14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ZA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ZA" sz="14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baseline="0" dirty="0" smtClean="0"/>
                        <a:t>Ensure synergies between the CWP and NPO</a:t>
                      </a:r>
                      <a:endParaRPr lang="en-ZA" sz="14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Accounting</a:t>
                      </a:r>
                      <a:r>
                        <a:rPr lang="en-ZA" sz="1400" baseline="0" dirty="0" smtClean="0"/>
                        <a:t> Officers (HOD’s &amp; </a:t>
                      </a:r>
                      <a:endParaRPr lang="en-ZA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Premier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MEC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Mayors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National Minister </a:t>
                      </a:r>
                      <a:r>
                        <a:rPr lang="en-ZA" sz="1400" dirty="0" smtClean="0"/>
                        <a:t>DPW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NDPW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April</a:t>
                      </a:r>
                      <a:r>
                        <a:rPr lang="en-ZA" sz="1400" baseline="0" dirty="0" smtClean="0"/>
                        <a:t> 2015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April 2015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5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01: </a:t>
            </a:r>
            <a:r>
              <a:rPr lang="en-GB" sz="2800" dirty="0">
                <a:latin typeface="Arial"/>
                <a:ea typeface="Times New Roman"/>
              </a:rPr>
              <a:t>EPWP </a:t>
            </a:r>
            <a:r>
              <a:rPr lang="en-GB" sz="2800" dirty="0" smtClean="0">
                <a:latin typeface="Arial"/>
                <a:ea typeface="Times New Roman"/>
              </a:rPr>
              <a:t>Institutional Arrangements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3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421714"/>
              </p:ext>
            </p:extLst>
          </p:nvPr>
        </p:nvGraphicFramePr>
        <p:xfrm>
          <a:off x="209551" y="1038542"/>
          <a:ext cx="8610600" cy="5120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52650"/>
                <a:gridCol w="3047999"/>
                <a:gridCol w="1905000"/>
                <a:gridCol w="1504951"/>
              </a:tblGrid>
              <a:tr h="485458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r>
                        <a:rPr lang="en-ZA" sz="15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How</a:t>
                      </a:r>
                      <a:r>
                        <a:rPr lang="en-ZA" sz="15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should the EPWP be institutionalised within the PEP IMC and the Provincial EPWP Political Structures? (Roles and responsibilities of each role-player)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baseline="0" dirty="0" smtClean="0"/>
                        <a:t>The current existing structures are still adopted and further discussions around the PEP IMC to be conducted (</a:t>
                      </a:r>
                      <a:r>
                        <a:rPr lang="en-ZA" i="1" dirty="0" smtClean="0"/>
                        <a:t>IGR Forum;</a:t>
                      </a:r>
                      <a:r>
                        <a:rPr lang="en-ZA" i="1" baseline="0" dirty="0" smtClean="0"/>
                        <a:t> </a:t>
                      </a:r>
                      <a:r>
                        <a:rPr lang="en-ZA" i="1" dirty="0" smtClean="0"/>
                        <a:t>HOD’s Forum;</a:t>
                      </a:r>
                      <a:r>
                        <a:rPr lang="en-ZA" i="1" baseline="0" dirty="0" smtClean="0"/>
                        <a:t> </a:t>
                      </a:r>
                      <a:r>
                        <a:rPr lang="en-ZA" i="1" dirty="0" smtClean="0"/>
                        <a:t>EXCO</a:t>
                      </a:r>
                      <a:r>
                        <a:rPr lang="en-ZA" i="1" baseline="0" dirty="0" smtClean="0"/>
                        <a:t> (MEC’s &amp; Premier); Municipal Political  Committee)</a:t>
                      </a:r>
                      <a:r>
                        <a:rPr lang="en-ZA" baseline="0" dirty="0" smtClean="0"/>
                        <a:t> (</a:t>
                      </a:r>
                      <a:r>
                        <a:rPr lang="en-ZA" baseline="0" dirty="0" smtClean="0">
                          <a:solidFill>
                            <a:srgbClr val="FF0000"/>
                          </a:solidFill>
                        </a:rPr>
                        <a:t>Note: the EC </a:t>
                      </a:r>
                      <a:r>
                        <a:rPr lang="en-ZA" baseline="0" dirty="0" smtClean="0">
                          <a:solidFill>
                            <a:srgbClr val="FF0000"/>
                          </a:solidFill>
                        </a:rPr>
                        <a:t>model (EPWP Political &amp; Technical Committees) to </a:t>
                      </a:r>
                      <a:r>
                        <a:rPr lang="en-ZA" baseline="0" dirty="0" smtClean="0">
                          <a:solidFill>
                            <a:srgbClr val="FF0000"/>
                          </a:solidFill>
                        </a:rPr>
                        <a:t>be treated as a pilot</a:t>
                      </a:r>
                      <a:r>
                        <a:rPr lang="en-ZA" baseline="0" dirty="0" smtClean="0"/>
                        <a:t>)</a:t>
                      </a:r>
                      <a:endParaRPr lang="en-ZA" i="1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 smtClean="0"/>
                        <a:t>EPWP to be a standing item in</a:t>
                      </a:r>
                      <a:r>
                        <a:rPr lang="en-ZA" baseline="0" dirty="0" smtClean="0"/>
                        <a:t> the different political forums </a:t>
                      </a:r>
                      <a:endParaRPr lang="en-ZA" i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 smtClean="0"/>
                        <a:t>National DPW (IMC)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 smtClean="0"/>
                        <a:t>Provincial Coordinators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 smtClean="0"/>
                        <a:t>30 June 2015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54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01: </a:t>
            </a:r>
            <a:r>
              <a:rPr lang="en-GB" sz="2800" dirty="0">
                <a:latin typeface="Arial"/>
                <a:ea typeface="Times New Roman"/>
              </a:rPr>
              <a:t>EPWP </a:t>
            </a:r>
            <a:r>
              <a:rPr lang="en-GB" sz="2800" dirty="0" smtClean="0">
                <a:latin typeface="Arial"/>
                <a:ea typeface="Times New Roman"/>
              </a:rPr>
              <a:t>Institutional Arrangements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4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379214"/>
              </p:ext>
            </p:extLst>
          </p:nvPr>
        </p:nvGraphicFramePr>
        <p:xfrm>
          <a:off x="209551" y="1038541"/>
          <a:ext cx="8934450" cy="4632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0649"/>
                <a:gridCol w="2321769"/>
                <a:gridCol w="2402631"/>
                <a:gridCol w="1969440"/>
                <a:gridCol w="849961"/>
              </a:tblGrid>
              <a:tr h="485459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</a:t>
                      </a:r>
                      <a:endParaRPr lang="en-ZA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63617">
                <a:tc>
                  <a:txBody>
                    <a:bodyPr/>
                    <a:lstStyle/>
                    <a:p>
                      <a:r>
                        <a:rPr lang="en-ZA" sz="1500" dirty="0" smtClean="0">
                          <a:latin typeface="Arial Narrow" panose="020B0606020202030204" pitchFamily="34" charset="0"/>
                        </a:rPr>
                        <a:t>How</a:t>
                      </a: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 to ensure that sectoral and sphere structures engage effectively?</a:t>
                      </a: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sz="1400" dirty="0" smtClean="0"/>
                        <a:t>Integration</a:t>
                      </a:r>
                      <a:r>
                        <a:rPr lang="en-ZA" sz="1400" baseline="0" dirty="0" smtClean="0"/>
                        <a:t> at sector level and across the sphere of government.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Coordination  </a:t>
                      </a:r>
                      <a:r>
                        <a:rPr lang="en-ZA" sz="1400" baseline="0" dirty="0" smtClean="0"/>
                        <a:t>should start at public body level e.g. public bodies structures should have a representative of the four sectors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Public body representatives </a:t>
                      </a:r>
                      <a:r>
                        <a:rPr lang="en-ZA" sz="1400" baseline="0" dirty="0" smtClean="0"/>
                        <a:t>will participate </a:t>
                      </a:r>
                      <a:r>
                        <a:rPr lang="en-ZA" sz="1400" baseline="0" dirty="0" smtClean="0"/>
                        <a:t> from regional (DSC/RSC) to provincial </a:t>
                      </a:r>
                      <a:r>
                        <a:rPr lang="en-ZA" sz="1400" baseline="0" dirty="0" smtClean="0"/>
                        <a:t>level (PSCC)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Representation will cascade </a:t>
                      </a:r>
                      <a:r>
                        <a:rPr lang="en-ZA" sz="1400" baseline="0" dirty="0" smtClean="0"/>
                        <a:t>to NSCC </a:t>
                      </a:r>
                      <a:r>
                        <a:rPr lang="en-ZA" sz="1400" baseline="0" dirty="0" smtClean="0"/>
                        <a:t>level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Strengthening of the PSC, PSCC,</a:t>
                      </a:r>
                      <a:r>
                        <a:rPr lang="en-ZA" sz="1400" baseline="0" dirty="0" smtClean="0"/>
                        <a:t> </a:t>
                      </a:r>
                      <a:r>
                        <a:rPr lang="en-ZA" sz="1400" dirty="0" smtClean="0"/>
                        <a:t>DSC, Municipal Structures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Provincial coordinators to participate in the HOD’s forum and the IGR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Ensure participation of the Provincial Coordinator in all sectoral meetings.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NSS to have a sector coordinator and establish a single structure (</a:t>
                      </a:r>
                      <a:r>
                        <a:rPr lang="en-ZA" sz="1400" baseline="0" dirty="0" smtClean="0"/>
                        <a:t>Provincial Coordinating Forum –CWP &amp; Provincial Programme Management Team - NPO)</a:t>
                      </a:r>
                      <a:endParaRPr lang="en-Z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Provincial Coordinators</a:t>
                      </a:r>
                    </a:p>
                    <a:p>
                      <a:endParaRPr lang="en-ZA" sz="1400" baseline="0" dirty="0" smtClean="0"/>
                    </a:p>
                    <a:p>
                      <a:endParaRPr lang="en-ZA" sz="1400" baseline="0" dirty="0" smtClean="0"/>
                    </a:p>
                    <a:p>
                      <a:endParaRPr lang="en-ZA" sz="1400" baseline="0" dirty="0" smtClean="0"/>
                    </a:p>
                    <a:p>
                      <a:endParaRPr lang="en-ZA" sz="1400" baseline="0" dirty="0" smtClean="0"/>
                    </a:p>
                    <a:p>
                      <a:endParaRPr lang="en-ZA" sz="1400" baseline="0" dirty="0" smtClean="0"/>
                    </a:p>
                    <a:p>
                      <a:endParaRPr lang="en-ZA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National Coordinator</a:t>
                      </a:r>
                      <a:r>
                        <a:rPr lang="en-ZA" sz="1400" baseline="0" dirty="0" smtClean="0"/>
                        <a:t>/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sz="1400" baseline="0" dirty="0" smtClean="0"/>
                        <a:t>       COGTA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31</a:t>
                      </a:r>
                      <a:r>
                        <a:rPr lang="en-ZA" sz="1400" baseline="0" dirty="0" smtClean="0"/>
                        <a:t> March</a:t>
                      </a:r>
                      <a:r>
                        <a:rPr lang="en-ZA" sz="1400" dirty="0" smtClean="0"/>
                        <a:t> 2015</a:t>
                      </a:r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  <a:p>
                      <a:endParaRPr lang="en-ZA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63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 err="1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Cont’d..commission</a:t>
            </a: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01: </a:t>
            </a:r>
            <a:r>
              <a:rPr lang="en-GB" sz="2800" dirty="0">
                <a:latin typeface="Arial"/>
                <a:ea typeface="Times New Roman"/>
              </a:rPr>
              <a:t>EPWP </a:t>
            </a:r>
            <a:r>
              <a:rPr lang="en-GB" sz="2800" dirty="0" smtClean="0">
                <a:latin typeface="Arial"/>
                <a:ea typeface="Times New Roman"/>
              </a:rPr>
              <a:t>Institutional Arrangements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5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65117"/>
              </p:ext>
            </p:extLst>
          </p:nvPr>
        </p:nvGraphicFramePr>
        <p:xfrm>
          <a:off x="209551" y="1038542"/>
          <a:ext cx="8610600" cy="591099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0649"/>
                <a:gridCol w="3200400"/>
                <a:gridCol w="2209800"/>
                <a:gridCol w="1809751"/>
              </a:tblGrid>
              <a:tr h="607471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782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What strategies should be used to prioritise EPWP in IDPs and Provincial Plans?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baseline="0" dirty="0" smtClean="0"/>
                        <a:t>Departments to present their project plans to municipalities for inclusion into the </a:t>
                      </a:r>
                      <a:r>
                        <a:rPr lang="en-ZA" baseline="0" dirty="0" smtClean="0"/>
                        <a:t>IDP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baseline="0" dirty="0" smtClean="0"/>
                        <a:t>Ensure the participation of sector departments in the IDP planning and review </a:t>
                      </a:r>
                      <a:r>
                        <a:rPr lang="en-ZA" baseline="0" dirty="0" smtClean="0"/>
                        <a:t>processes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baseline="0" dirty="0" smtClean="0"/>
                        <a:t>Ensure that EPWP Projects are identified at Integrated Development Planning stage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baseline="0" dirty="0" smtClean="0"/>
                        <a:t>Alignment </a:t>
                      </a:r>
                      <a:r>
                        <a:rPr lang="en-ZA" baseline="0" dirty="0" smtClean="0"/>
                        <a:t>of MIG projects to EPWP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dirty="0" smtClean="0"/>
                        <a:t>Mayor and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dirty="0" smtClean="0"/>
                        <a:t>Municipal Managers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dirty="0" smtClean="0"/>
                        <a:t>Municipal</a:t>
                      </a:r>
                      <a:r>
                        <a:rPr lang="en-ZA" baseline="0" dirty="0" smtClean="0"/>
                        <a:t> Technical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 smtClean="0"/>
                        <a:t>Ongoing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61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 err="1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Cont’d..commission</a:t>
            </a: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01: </a:t>
            </a:r>
            <a:r>
              <a:rPr lang="en-GB" sz="2800" dirty="0">
                <a:latin typeface="Arial"/>
                <a:ea typeface="Times New Roman"/>
              </a:rPr>
              <a:t>EPWP </a:t>
            </a:r>
            <a:r>
              <a:rPr lang="en-GB" sz="2800" dirty="0" smtClean="0">
                <a:latin typeface="Arial"/>
                <a:ea typeface="Times New Roman"/>
              </a:rPr>
              <a:t>Institutional Arrangements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6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421095"/>
              </p:ext>
            </p:extLst>
          </p:nvPr>
        </p:nvGraphicFramePr>
        <p:xfrm>
          <a:off x="209551" y="1038542"/>
          <a:ext cx="8610600" cy="524043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14449"/>
                <a:gridCol w="3276600"/>
                <a:gridCol w="2209800"/>
                <a:gridCol w="1809751"/>
              </a:tblGrid>
              <a:tr h="607471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86747">
                <a:tc>
                  <a:txBody>
                    <a:bodyPr/>
                    <a:lstStyle/>
                    <a:p>
                      <a:r>
                        <a:rPr lang="en-ZA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How can the EPWP use protocols, policies and incentive agreements to improve accountability and implementation of the programme?</a:t>
                      </a:r>
                      <a:endParaRPr lang="en-ZA" sz="160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smtClean="0"/>
                        <a:t>Include the EPWP targets in the performance agreements of the accounting officers.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sz="140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smtClean="0"/>
                        <a:t>Review of the EPWP Policies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sz="140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smtClean="0"/>
                        <a:t>EPWP policies to be cascaded to departments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sz="140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smtClean="0"/>
                        <a:t>Continuous</a:t>
                      </a:r>
                      <a:r>
                        <a:rPr lang="en-ZA" sz="1400" baseline="0" smtClean="0"/>
                        <a:t> m</a:t>
                      </a:r>
                      <a:r>
                        <a:rPr lang="en-ZA" sz="1400" smtClean="0"/>
                        <a:t>onitoring of the agreements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smtClean="0"/>
                        <a:t>Development of a </a:t>
                      </a:r>
                      <a:r>
                        <a:rPr lang="en-ZA" sz="1400" baseline="0" smtClean="0"/>
                        <a:t> </a:t>
                      </a:r>
                      <a:r>
                        <a:rPr lang="en-ZA" sz="1400" smtClean="0"/>
                        <a:t> tool (score cards) to monitor progress and compliance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smtClean="0"/>
                        <a:t>The  Protocol</a:t>
                      </a:r>
                      <a:r>
                        <a:rPr lang="en-ZA" sz="1400" baseline="0" smtClean="0"/>
                        <a:t> agreements should be inclusive of all EPWP obligations e.g. overall targets, incentive grant, policies etc.</a:t>
                      </a:r>
                      <a:endParaRPr lang="en-ZA" sz="140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mtClean="0"/>
                        <a:t>Provincial coordinators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mtClean="0"/>
                        <a:t>NDPW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/>
                        <a:t>31 March 2015</a:t>
                      </a:r>
                      <a:r>
                        <a:rPr lang="en-ZA" sz="1400" baseline="0" dirty="0" smtClean="0"/>
                        <a:t> – (Departments)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/>
                        <a:t>30 June 2015 (Municipalities)</a:t>
                      </a:r>
                      <a:endParaRPr lang="en-ZA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75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 err="1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Cont’d..commission</a:t>
            </a: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01: </a:t>
            </a:r>
            <a:r>
              <a:rPr lang="en-GB" sz="2800" dirty="0">
                <a:latin typeface="Arial"/>
                <a:ea typeface="Times New Roman"/>
              </a:rPr>
              <a:t>EPWP </a:t>
            </a:r>
            <a:r>
              <a:rPr lang="en-GB" sz="2800" dirty="0" smtClean="0">
                <a:latin typeface="Arial"/>
                <a:ea typeface="Times New Roman"/>
              </a:rPr>
              <a:t>Institutional Arrangements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7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704029"/>
              </p:ext>
            </p:extLst>
          </p:nvPr>
        </p:nvGraphicFramePr>
        <p:xfrm>
          <a:off x="209551" y="1038542"/>
          <a:ext cx="8610600" cy="199421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14449"/>
                <a:gridCol w="3276600"/>
                <a:gridCol w="2209800"/>
                <a:gridCol w="1809751"/>
              </a:tblGrid>
              <a:tr h="607471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86747">
                <a:tc>
                  <a:txBody>
                    <a:bodyPr/>
                    <a:lstStyle/>
                    <a:p>
                      <a:endParaRPr lang="en-ZA" sz="160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713</Words>
  <Application>Microsoft Office PowerPoint</Application>
  <PresentationFormat>On-screen Show (4:3)</PresentationFormat>
  <Paragraphs>240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</vt:lpstr>
      <vt:lpstr>   Expanded Public Works Programme EPWP  4th  Summit Commissions Discussions Template   </vt:lpstr>
      <vt:lpstr>Commission 01: EPWP Institutional Arrangements</vt:lpstr>
      <vt:lpstr>Commission 01: EPWP Institutional Arrangements</vt:lpstr>
      <vt:lpstr>Commission 01: EPWP Institutional Arrangements</vt:lpstr>
      <vt:lpstr>Cont’d..commission 01: EPWP Institutional Arrangements</vt:lpstr>
      <vt:lpstr>Cont’d..commission 01: EPWP Institutional Arrangements</vt:lpstr>
      <vt:lpstr>Cont’d..commission 01: EPWP Institutional Arrangements</vt:lpstr>
    </vt:vector>
  </TitlesOfParts>
  <Company>NDPW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Lindiwe Nkuna</dc:creator>
  <cp:lastModifiedBy>Xoliswa Letsapa</cp:lastModifiedBy>
  <cp:revision>130</cp:revision>
  <dcterms:created xsi:type="dcterms:W3CDTF">2013-08-25T13:34:29Z</dcterms:created>
  <dcterms:modified xsi:type="dcterms:W3CDTF">2014-11-28T07:45:10Z</dcterms:modified>
</cp:coreProperties>
</file>